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Barlow Medium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Barlow" panose="020B0604020202020204" charset="0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4" d="100"/>
          <a:sy n="84" d="100"/>
        </p:scale>
        <p:origin x="4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9542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1306592"/>
            <a:ext cx="7381875" cy="2097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dirty="0" smtClean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Фридрих Энгельс 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67462" y="3781901"/>
            <a:ext cx="7381875" cy="2417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Фридрих Энгельс (1820-1895), немецкий философ, социолог и политический деятель, сыграл значительную роль в формировании политической мысли. Совместно с Карлом Марксом, он стал основоположником научного социализма, оказывая глубокое влияние на рабочее движение и социалистическую политику.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0873739" y="6895340"/>
            <a:ext cx="2796540" cy="440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ru-RU" sz="2450" b="1" dirty="0" smtClean="0">
                <a:solidFill>
                  <a:schemeClr val="bg1"/>
                </a:solidFill>
              </a:rPr>
              <a:t>Шустов Роман 9Б</a:t>
            </a:r>
            <a:endParaRPr lang="en-US" sz="2450" b="1" dirty="0">
              <a:solidFill>
                <a:schemeClr val="bg1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4237" y="7591336"/>
            <a:ext cx="3496163" cy="6382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230755"/>
            <a:ext cx="11399282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Ранняя жизнь и политическая активность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81063" y="3559254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Происхождение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81063" y="4160639"/>
            <a:ext cx="6127075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Энгельс родился в семье текстильных фабрикантов, что предоставило ему уникальную возможность наблюдать за условиями труда рабочих.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629882" y="3559254"/>
            <a:ext cx="2901077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Влияние Манчестера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29882" y="4160639"/>
            <a:ext cx="6127075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Переезд в Манчестер в 1842 году углубил его понимание проблем рабочего класса в условиях индустриальной революции.</a:t>
            </a:r>
            <a:endParaRPr lang="en-US" sz="195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3518" y="7591336"/>
            <a:ext cx="3496163" cy="6382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5101" y="1000006"/>
            <a:ext cx="6302097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Ключевые работы и идеи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805101" y="2242780"/>
            <a:ext cx="517565" cy="517565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9888" y="2348151"/>
            <a:ext cx="10799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552694" y="2242780"/>
            <a:ext cx="2904292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"Состояние рабочего класса в Англии"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552694" y="3019663"/>
            <a:ext cx="2904292" cy="184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Энгельс описывает ужасные условия жизни рабочих, подчеркивая необходимость социальной революции.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4687014" y="2242780"/>
            <a:ext cx="517565" cy="517565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62274" y="2348151"/>
            <a:ext cx="16692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434608" y="2242780"/>
            <a:ext cx="2904292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"Манифест Коммунистической партии"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434608" y="3339108"/>
            <a:ext cx="2904292" cy="184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нем утверждается, что история всех обществ есть история классовой борьбы, и призывается к свержению буржуазии.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05101" y="5667970"/>
            <a:ext cx="517565" cy="517565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3456" y="5773341"/>
            <a:ext cx="160734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552694" y="5667970"/>
            <a:ext cx="255591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"Анти-Дюринг"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552694" y="6125408"/>
            <a:ext cx="6786205" cy="1104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Энгельс защищает марксизм от критики, подчеркивая важность классовой борьбы и необходимости социалистической революции.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1606" y="664488"/>
            <a:ext cx="7028855" cy="551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Влияние на политическую сферу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606" y="1514237"/>
            <a:ext cx="496610" cy="49661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1606" y="2209443"/>
            <a:ext cx="2631758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Первый Интернационал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6181606" y="2604492"/>
            <a:ext cx="7753588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Энгельс активно участвовал в создании Международного товарищества рабочих (Первый Интернационал) в 1864 году.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1606" y="3835718"/>
            <a:ext cx="496610" cy="49661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81606" y="4530923"/>
            <a:ext cx="3303865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Поддержка рабочих движений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6181606" y="4925973"/>
            <a:ext cx="7753588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Он активно поддерживал рабочие движения в Германии и других странах, выступая за создание профсоюзов и политических партий.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1606" y="6157198"/>
            <a:ext cx="496610" cy="49661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1606" y="6852404"/>
            <a:ext cx="4105632" cy="275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Влияние на социалистические партии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6181606" y="7247453"/>
            <a:ext cx="7753588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Идеи Энгельса легли в основу многих социалистических партий и движений.</a:t>
            </a:r>
            <a:endParaRPr lang="en-US" sz="1550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34237" y="7591336"/>
            <a:ext cx="3496163" cy="638264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13338" y="3719245"/>
            <a:ext cx="3496163" cy="6382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35687"/>
            <a:ext cx="5913001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Критика капитализма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451" y="1938457"/>
            <a:ext cx="2123242" cy="18098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42529" y="2825353"/>
            <a:ext cx="110847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5411391" y="2190155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Эксплуатация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411391" y="2690813"/>
            <a:ext cx="8086249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Энгельс критиковал капитализм как систему, основанную на эксплуатации.</a:t>
            </a:r>
            <a:endParaRPr lang="en-US" sz="1950" dirty="0"/>
          </a:p>
        </p:txBody>
      </p:sp>
      <p:sp>
        <p:nvSpPr>
          <p:cNvPr id="7" name="Shape 4"/>
          <p:cNvSpPr/>
          <p:nvPr/>
        </p:nvSpPr>
        <p:spPr>
          <a:xfrm>
            <a:off x="5222558" y="3764518"/>
            <a:ext cx="8463915" cy="15240"/>
          </a:xfrm>
          <a:prstGeom prst="roundRect">
            <a:avLst>
              <a:gd name="adj" fmla="val 693846"/>
            </a:avLst>
          </a:prstGeom>
          <a:solidFill>
            <a:srgbClr val="922022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771" y="3811191"/>
            <a:ext cx="4246483" cy="180986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012287" y="4464367"/>
            <a:ext cx="171212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6"/>
          <p:cNvSpPr/>
          <p:nvPr/>
        </p:nvSpPr>
        <p:spPr>
          <a:xfrm>
            <a:off x="6472952" y="4541282"/>
            <a:ext cx="177891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Неравенство</a:t>
            </a: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6284119" y="5637252"/>
            <a:ext cx="7402354" cy="15240"/>
          </a:xfrm>
          <a:prstGeom prst="roundRect">
            <a:avLst>
              <a:gd name="adj" fmla="val 693846"/>
            </a:avLst>
          </a:prstGeom>
          <a:solidFill>
            <a:srgbClr val="922022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209" y="5683925"/>
            <a:ext cx="6369725" cy="180986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015502" y="6337102"/>
            <a:ext cx="164902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9"/>
          <p:cNvSpPr/>
          <p:nvPr/>
        </p:nvSpPr>
        <p:spPr>
          <a:xfrm>
            <a:off x="7534632" y="6414016"/>
            <a:ext cx="4264581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Социальная несправедливость</a:t>
            </a:r>
            <a:endParaRPr lang="en-US" sz="2200" dirty="0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4237" y="7591336"/>
            <a:ext cx="3496163" cy="6382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4234" y="756404"/>
            <a:ext cx="7608332" cy="1218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Происхождение семьи, частной собственности и государства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568083" y="2304217"/>
            <a:ext cx="30480" cy="5168860"/>
          </a:xfrm>
          <a:prstGeom prst="roundRect">
            <a:avLst>
              <a:gd name="adj" fmla="val 302325"/>
            </a:avLst>
          </a:prstGeom>
          <a:solidFill>
            <a:srgbClr val="922022"/>
          </a:solidFill>
          <a:ln/>
        </p:spPr>
      </p:sp>
      <p:sp>
        <p:nvSpPr>
          <p:cNvPr id="5" name="Shape 2"/>
          <p:cNvSpPr/>
          <p:nvPr/>
        </p:nvSpPr>
        <p:spPr>
          <a:xfrm>
            <a:off x="6799659" y="2782610"/>
            <a:ext cx="767834" cy="30480"/>
          </a:xfrm>
          <a:prstGeom prst="roundRect">
            <a:avLst>
              <a:gd name="adj" fmla="val 302325"/>
            </a:avLst>
          </a:prstGeom>
          <a:solidFill>
            <a:srgbClr val="922022"/>
          </a:solidFill>
          <a:ln/>
        </p:spPr>
      </p:sp>
      <p:sp>
        <p:nvSpPr>
          <p:cNvPr id="6" name="Shape 3"/>
          <p:cNvSpPr/>
          <p:nvPr/>
        </p:nvSpPr>
        <p:spPr>
          <a:xfrm>
            <a:off x="6336506" y="2551033"/>
            <a:ext cx="493633" cy="493633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31769" y="2651522"/>
            <a:ext cx="102989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790021" y="2523530"/>
            <a:ext cx="3252311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Экономические изменения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790021" y="2959656"/>
            <a:ext cx="6072545" cy="701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Энгельс связывал историческое развитие общества с экономическими изменениями.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99659" y="4578668"/>
            <a:ext cx="767834" cy="30480"/>
          </a:xfrm>
          <a:prstGeom prst="roundRect">
            <a:avLst>
              <a:gd name="adj" fmla="val 302325"/>
            </a:avLst>
          </a:prstGeom>
          <a:solidFill>
            <a:srgbClr val="922022"/>
          </a:solidFill>
          <a:ln/>
        </p:spPr>
      </p:sp>
      <p:sp>
        <p:nvSpPr>
          <p:cNvPr id="11" name="Shape 8"/>
          <p:cNvSpPr/>
          <p:nvPr/>
        </p:nvSpPr>
        <p:spPr>
          <a:xfrm>
            <a:off x="6336506" y="4347091"/>
            <a:ext cx="493633" cy="493633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03670" y="4447580"/>
            <a:ext cx="159187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790021" y="4319587"/>
            <a:ext cx="4334947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Возникновение семьи и государства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790021" y="4755713"/>
            <a:ext cx="6072545" cy="701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Он утверждал, что семья и государство возникли как ответ на экономические условия.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99659" y="6374725"/>
            <a:ext cx="767834" cy="30480"/>
          </a:xfrm>
          <a:prstGeom prst="roundRect">
            <a:avLst>
              <a:gd name="adj" fmla="val 302325"/>
            </a:avLst>
          </a:prstGeom>
          <a:solidFill>
            <a:srgbClr val="922022"/>
          </a:solidFill>
          <a:ln/>
        </p:spPr>
      </p:sp>
      <p:sp>
        <p:nvSpPr>
          <p:cNvPr id="16" name="Shape 13"/>
          <p:cNvSpPr/>
          <p:nvPr/>
        </p:nvSpPr>
        <p:spPr>
          <a:xfrm>
            <a:off x="6336506" y="6143149"/>
            <a:ext cx="493633" cy="493633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06647" y="6243638"/>
            <a:ext cx="153233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7790021" y="6115645"/>
            <a:ext cx="369212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Социальная структура и власть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790021" y="6551771"/>
            <a:ext cx="6072545" cy="701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Это имеет важные последствия для понимания социальной структуры и власти.</a:t>
            </a:r>
            <a:endParaRPr lang="en-US" sz="1700" dirty="0"/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2332" y="7514272"/>
            <a:ext cx="3496163" cy="6382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629489"/>
            <a:ext cx="8097441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Наследие Фридриха Энгельса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81063" y="2832259"/>
            <a:ext cx="2144673" cy="1809869"/>
          </a:xfrm>
          <a:prstGeom prst="roundRect">
            <a:avLst>
              <a:gd name="adj" fmla="val 5843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8001" y="3485436"/>
            <a:ext cx="110847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3277433" y="3083957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Научный социализм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77433" y="3584615"/>
            <a:ext cx="10220206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Его идеи продолжали развиваться и адаптироваться в различных контекстах по всему миру.</a:t>
            </a:r>
            <a:endParaRPr lang="en-US" sz="1950" dirty="0"/>
          </a:p>
        </p:txBody>
      </p:sp>
      <p:sp>
        <p:nvSpPr>
          <p:cNvPr id="7" name="Shape 5"/>
          <p:cNvSpPr/>
          <p:nvPr/>
        </p:nvSpPr>
        <p:spPr>
          <a:xfrm>
            <a:off x="3151584" y="4626888"/>
            <a:ext cx="10471904" cy="15240"/>
          </a:xfrm>
          <a:prstGeom prst="roundRect">
            <a:avLst>
              <a:gd name="adj" fmla="val 693846"/>
            </a:avLst>
          </a:prstGeom>
          <a:solidFill>
            <a:srgbClr val="922022"/>
          </a:solidFill>
          <a:ln/>
        </p:spPr>
      </p:sp>
      <p:sp>
        <p:nvSpPr>
          <p:cNvPr id="8" name="Shape 6"/>
          <p:cNvSpPr/>
          <p:nvPr/>
        </p:nvSpPr>
        <p:spPr>
          <a:xfrm>
            <a:off x="881063" y="4767977"/>
            <a:ext cx="4289346" cy="853083"/>
          </a:xfrm>
          <a:prstGeom prst="roundRect">
            <a:avLst>
              <a:gd name="adj" fmla="val 12395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48001" y="4942761"/>
            <a:ext cx="171212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8"/>
          <p:cNvSpPr/>
          <p:nvPr/>
        </p:nvSpPr>
        <p:spPr>
          <a:xfrm>
            <a:off x="5422106" y="5019675"/>
            <a:ext cx="2571631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Рабочее движение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5296257" y="5605820"/>
            <a:ext cx="8327231" cy="15240"/>
          </a:xfrm>
          <a:prstGeom prst="roundRect">
            <a:avLst>
              <a:gd name="adj" fmla="val 693846"/>
            </a:avLst>
          </a:prstGeom>
          <a:solidFill>
            <a:srgbClr val="922022"/>
          </a:solidFill>
          <a:ln/>
        </p:spPr>
      </p:sp>
      <p:sp>
        <p:nvSpPr>
          <p:cNvPr id="12" name="Shape 10"/>
          <p:cNvSpPr/>
          <p:nvPr/>
        </p:nvSpPr>
        <p:spPr>
          <a:xfrm>
            <a:off x="881063" y="5746909"/>
            <a:ext cx="6434138" cy="853083"/>
          </a:xfrm>
          <a:prstGeom prst="roundRect">
            <a:avLst>
              <a:gd name="adj" fmla="val 12395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148001" y="5921693"/>
            <a:ext cx="164902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50"/>
              </a:lnSpc>
              <a:buNone/>
            </a:pPr>
            <a:r>
              <a:rPr lang="en-US" sz="24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7566898" y="5998607"/>
            <a:ext cx="3930491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Социальная справедливость</a:t>
            </a:r>
            <a:endParaRPr lang="en-US" sz="2200" dirty="0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237" y="7529468"/>
            <a:ext cx="3496163" cy="6382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2367677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ru-RU" sz="4400" dirty="0" smtClean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Если вкратце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67462" y="3444478"/>
            <a:ext cx="7381875" cy="2417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Фридрих Энгельс оказал глубокое влияние на политическую сферу, его идеи продолжают вдохновлять людей на борьбу за социальную справедливость и равенство. Его вклад в создание научного социализма и поддержку рабочего движения сделал его одной из ключевых фигур в истории политической мысли.</a:t>
            </a:r>
            <a:endParaRPr lang="en-US" sz="195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4237" y="7591336"/>
            <a:ext cx="3496163" cy="6382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368</Words>
  <Application>Microsoft Office PowerPoint</Application>
  <PresentationFormat>Произвольный</PresentationFormat>
  <Paragraphs>61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Barlow Medium</vt:lpstr>
      <vt:lpstr>Calibri</vt:lpstr>
      <vt:lpstr>Barlow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3</cp:revision>
  <dcterms:created xsi:type="dcterms:W3CDTF">2024-11-19T15:41:25Z</dcterms:created>
  <dcterms:modified xsi:type="dcterms:W3CDTF">2024-11-19T15:52:56Z</dcterms:modified>
</cp:coreProperties>
</file>